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3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9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th-TH"/>
    </a:defPPr>
    <a:lvl1pPr marL="0" algn="l" defTabSz="957697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478849" algn="l" defTabSz="957697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957697" algn="l" defTabSz="957697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1436546" algn="l" defTabSz="957697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1915395" algn="l" defTabSz="957697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2394243" algn="l" defTabSz="957697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2873092" algn="l" defTabSz="957697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3351940" algn="l" defTabSz="957697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3830788" algn="l" defTabSz="957697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7C80"/>
    <a:srgbClr val="FF5050"/>
    <a:srgbClr val="FF3F3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ลักษณะสีปานกลาง 2 - เน้น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ลักษณะสีปานกลาง 2 - เน้น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35758FB7-9AC5-4552-8A53-C91805E547FA}" styleName="ลักษณะชุดรูปแบบ 1 - เน้น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18603FDC-E32A-4AB5-989C-0864C3EAD2B8}" styleName="ลักษณะชุดรูปแบบ 2 - เน้น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284E427A-3D55-4303-BF80-6455036E1DE7}" styleName="ลักษณะชุดรูปแบบ 1 - เน้น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5940675A-B579-460E-94D1-54222C63F5DA}" styleName="ไม่มีลักษณะ, เส้นตาราง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38B1855-1B75-4FBE-930C-398BA8C253C6}" styleName="ลักษณะชุดรูปแบบ 2 - เน้น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27F97BB-C833-4FB7-BDE5-3F7075034690}" styleName="ลักษณะชุดรูปแบบ 2 - เน้น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93296810-A885-4BE3-A3E7-6D5BEEA58F35}" styleName="ลักษณะสีปานกลาง 2 - เน้น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5AB1C69-6EDB-4FF4-983F-18BD219EF322}" styleName="ลักษณะสีปานกลาง 2 - เน้น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750" autoAdjust="0"/>
    <p:restoredTop sz="94671" autoAdjust="0"/>
  </p:normalViewPr>
  <p:slideViewPr>
    <p:cSldViewPr>
      <p:cViewPr varScale="1">
        <p:scale>
          <a:sx n="82" d="100"/>
          <a:sy n="82" d="100"/>
        </p:scale>
        <p:origin x="1790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10" Type="http://schemas.openxmlformats.org/officeDocument/2006/relationships/customXml" Target="../customXml/item3.xml"/><Relationship Id="rId4" Type="http://schemas.openxmlformats.org/officeDocument/2006/relationships/presProps" Target="presProps.xml"/><Relationship Id="rId9" Type="http://schemas.openxmlformats.org/officeDocument/2006/relationships/customXml" Target="../customXml/item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หัวกระดาษ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3" name="ตัวแทนวันที่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980BCD5-C829-4B00-8B99-F092C42BC85E}" type="datetimeFigureOut">
              <a:rPr lang="th-TH" smtClean="0"/>
              <a:t>30/12/63</a:t>
            </a:fld>
            <a:endParaRPr lang="th-TH"/>
          </a:p>
        </p:txBody>
      </p:sp>
      <p:sp>
        <p:nvSpPr>
          <p:cNvPr id="4" name="ตัวแทนรูปบนภาพนิ่ง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h-TH"/>
          </a:p>
        </p:txBody>
      </p:sp>
      <p:sp>
        <p:nvSpPr>
          <p:cNvPr id="5" name="ตัวแทนบันทึกย่อ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7" name="ตัวแทนหมายเลขภาพนิ่ง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BE3D97-24B9-4A0A-AB5C-8CD9ECC77471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9028333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57697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478849" algn="l" defTabSz="957697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957697" algn="l" defTabSz="957697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1436546" algn="l" defTabSz="957697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1915395" algn="l" defTabSz="957697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2394243" algn="l" defTabSz="957697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2873092" algn="l" defTabSz="957697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3351940" algn="l" defTabSz="957697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3830788" algn="l" defTabSz="957697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รูปบนภาพนิ่ง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ตัวแทนบันทึกย่อ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h-TH" dirty="0"/>
          </a:p>
        </p:txBody>
      </p:sp>
      <p:sp>
        <p:nvSpPr>
          <p:cNvPr id="4" name="ตัวแทนหมายเลขภาพนิ่ง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BE3D97-24B9-4A0A-AB5C-8CD9ECC77471}" type="slidenum">
              <a:rPr lang="th-TH" smtClean="0"/>
              <a:t>1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1330200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ภาพนิ่ง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685801" y="2130429"/>
            <a:ext cx="7772400" cy="1470025"/>
          </a:xfrm>
        </p:spPr>
        <p:txBody>
          <a:bodyPr/>
          <a:lstStyle/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788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576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365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153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942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730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519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307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h-TH"/>
              <a:t>คลิกเพื่อแก้ไขลักษณะชื่อเรื่องรองต้นแบบ</a:t>
            </a:r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A79B6-6822-485B-AED0-F9D0DBD358CB}" type="datetimeFigureOut">
              <a:rPr lang="th-TH" smtClean="0"/>
              <a:t>30/12/63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BCF55-23B8-43A7-9283-9B241F56DE0B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7240091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แทนข้อความแนวตั้ง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A79B6-6822-485B-AED0-F9D0DBD358CB}" type="datetimeFigureOut">
              <a:rPr lang="th-TH" smtClean="0"/>
              <a:t>30/12/63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BCF55-23B8-43A7-9283-9B241F56DE0B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894211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/>
          <p:cNvSpPr>
            <a:spLocks noGrp="1"/>
          </p:cNvSpPr>
          <p:nvPr>
            <p:ph type="title" orient="vert"/>
          </p:nvPr>
        </p:nvSpPr>
        <p:spPr>
          <a:xfrm>
            <a:off x="6629400" y="274642"/>
            <a:ext cx="2057401" cy="5851525"/>
          </a:xfrm>
        </p:spPr>
        <p:txBody>
          <a:bodyPr vert="eaVert"/>
          <a:lstStyle/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แทนข้อความแนวตั้ง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A79B6-6822-485B-AED0-F9D0DBD358CB}" type="datetimeFigureOut">
              <a:rPr lang="th-TH" smtClean="0"/>
              <a:t>30/12/63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BCF55-23B8-43A7-9283-9B241F56DE0B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0656341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A79B6-6822-485B-AED0-F9D0DBD358CB}" type="datetimeFigureOut">
              <a:rPr lang="th-TH" smtClean="0"/>
              <a:t>30/12/63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BCF55-23B8-43A7-9283-9B241F56DE0B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6911869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722313" y="4406903"/>
            <a:ext cx="7772400" cy="1362074"/>
          </a:xfrm>
        </p:spPr>
        <p:txBody>
          <a:bodyPr anchor="t"/>
          <a:lstStyle>
            <a:lvl1pPr algn="l">
              <a:defRPr sz="4200" b="1" cap="all"/>
            </a:lvl1pPr>
          </a:lstStyle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78849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5769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36546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1539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39424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87309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35194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830788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A79B6-6822-485B-AED0-F9D0DBD358CB}" type="datetimeFigureOut">
              <a:rPr lang="th-TH" smtClean="0"/>
              <a:t>30/12/63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BCF55-23B8-43A7-9283-9B241F56DE0B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4868528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แทนเนื้อหา 2"/>
          <p:cNvSpPr>
            <a:spLocks noGrp="1"/>
          </p:cNvSpPr>
          <p:nvPr>
            <p:ph sz="half" idx="1"/>
          </p:nvPr>
        </p:nvSpPr>
        <p:spPr>
          <a:xfrm>
            <a:off x="457201" y="1600203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เนื้อหา 3"/>
          <p:cNvSpPr>
            <a:spLocks noGrp="1"/>
          </p:cNvSpPr>
          <p:nvPr>
            <p:ph sz="half" idx="2"/>
          </p:nvPr>
        </p:nvSpPr>
        <p:spPr>
          <a:xfrm>
            <a:off x="4648200" y="1600203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A79B6-6822-485B-AED0-F9D0DBD358CB}" type="datetimeFigureOut">
              <a:rPr lang="th-TH" smtClean="0"/>
              <a:t>30/12/63</a:t>
            </a:fld>
            <a:endParaRPr lang="th-TH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BCF55-23B8-43A7-9283-9B241F56DE0B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385775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457200" y="1535115"/>
            <a:ext cx="4040188" cy="639763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849" indent="0">
              <a:buNone/>
              <a:defRPr sz="2100" b="1"/>
            </a:lvl2pPr>
            <a:lvl3pPr marL="957697" indent="0">
              <a:buNone/>
              <a:defRPr sz="1900" b="1"/>
            </a:lvl3pPr>
            <a:lvl4pPr marL="1436546" indent="0">
              <a:buNone/>
              <a:defRPr sz="1600" b="1"/>
            </a:lvl4pPr>
            <a:lvl5pPr marL="1915395" indent="0">
              <a:buNone/>
              <a:defRPr sz="1600" b="1"/>
            </a:lvl5pPr>
            <a:lvl6pPr marL="2394243" indent="0">
              <a:buNone/>
              <a:defRPr sz="1600" b="1"/>
            </a:lvl6pPr>
            <a:lvl7pPr marL="2873092" indent="0">
              <a:buNone/>
              <a:defRPr sz="1600" b="1"/>
            </a:lvl7pPr>
            <a:lvl8pPr marL="3351940" indent="0">
              <a:buNone/>
              <a:defRPr sz="1600" b="1"/>
            </a:lvl8pPr>
            <a:lvl9pPr marL="3830788" indent="0">
              <a:buNone/>
              <a:defRPr sz="1600" b="1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แทนเนื้อหา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5" name="ตัวแทนข้อความ 4"/>
          <p:cNvSpPr>
            <a:spLocks noGrp="1"/>
          </p:cNvSpPr>
          <p:nvPr>
            <p:ph type="body" sz="quarter" idx="3"/>
          </p:nvPr>
        </p:nvSpPr>
        <p:spPr>
          <a:xfrm>
            <a:off x="4645029" y="1535115"/>
            <a:ext cx="4041775" cy="639763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849" indent="0">
              <a:buNone/>
              <a:defRPr sz="2100" b="1"/>
            </a:lvl2pPr>
            <a:lvl3pPr marL="957697" indent="0">
              <a:buNone/>
              <a:defRPr sz="1900" b="1"/>
            </a:lvl3pPr>
            <a:lvl4pPr marL="1436546" indent="0">
              <a:buNone/>
              <a:defRPr sz="1600" b="1"/>
            </a:lvl4pPr>
            <a:lvl5pPr marL="1915395" indent="0">
              <a:buNone/>
              <a:defRPr sz="1600" b="1"/>
            </a:lvl5pPr>
            <a:lvl6pPr marL="2394243" indent="0">
              <a:buNone/>
              <a:defRPr sz="1600" b="1"/>
            </a:lvl6pPr>
            <a:lvl7pPr marL="2873092" indent="0">
              <a:buNone/>
              <a:defRPr sz="1600" b="1"/>
            </a:lvl7pPr>
            <a:lvl8pPr marL="3351940" indent="0">
              <a:buNone/>
              <a:defRPr sz="1600" b="1"/>
            </a:lvl8pPr>
            <a:lvl9pPr marL="3830788" indent="0">
              <a:buNone/>
              <a:defRPr sz="1600" b="1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</p:txBody>
      </p:sp>
      <p:sp>
        <p:nvSpPr>
          <p:cNvPr id="6" name="ตัวแทนเนื้อหา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7" name="ตัวแทนวันที่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A79B6-6822-485B-AED0-F9D0DBD358CB}" type="datetimeFigureOut">
              <a:rPr lang="th-TH" smtClean="0"/>
              <a:t>30/12/63</a:t>
            </a:fld>
            <a:endParaRPr lang="th-TH"/>
          </a:p>
        </p:txBody>
      </p:sp>
      <p:sp>
        <p:nvSpPr>
          <p:cNvPr id="8" name="ตัวแทนท้ายกระดา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ตัวแทนหมายเลขภาพนิ่ง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BCF55-23B8-43A7-9283-9B241F56DE0B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0875830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แทนวันที่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A79B6-6822-485B-AED0-F9D0DBD358CB}" type="datetimeFigureOut">
              <a:rPr lang="th-TH" smtClean="0"/>
              <a:t>30/12/63</a:t>
            </a:fld>
            <a:endParaRPr lang="th-TH"/>
          </a:p>
        </p:txBody>
      </p:sp>
      <p:sp>
        <p:nvSpPr>
          <p:cNvPr id="4" name="ตัวแทนท้ายกระดา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ตัวแทนหมายเลขภาพนิ่ง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BCF55-23B8-43A7-9283-9B241F56DE0B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098804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วันที่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A79B6-6822-485B-AED0-F9D0DBD358CB}" type="datetimeFigureOut">
              <a:rPr lang="th-TH" smtClean="0"/>
              <a:t>30/12/63</a:t>
            </a:fld>
            <a:endParaRPr lang="th-TH"/>
          </a:p>
        </p:txBody>
      </p:sp>
      <p:sp>
        <p:nvSpPr>
          <p:cNvPr id="3" name="ตัวแทน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ตัวแทนหมายเลขภาพนิ่ง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BCF55-23B8-43A7-9283-9B241F56DE0B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75818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4" y="273051"/>
            <a:ext cx="3008313" cy="1162051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3575051" y="273054"/>
            <a:ext cx="5111750" cy="5853113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ข้อความ 3"/>
          <p:cNvSpPr>
            <a:spLocks noGrp="1"/>
          </p:cNvSpPr>
          <p:nvPr>
            <p:ph type="body" sz="half" idx="2"/>
          </p:nvPr>
        </p:nvSpPr>
        <p:spPr>
          <a:xfrm>
            <a:off x="457204" y="1435103"/>
            <a:ext cx="3008313" cy="4691063"/>
          </a:xfrm>
        </p:spPr>
        <p:txBody>
          <a:bodyPr/>
          <a:lstStyle>
            <a:lvl1pPr marL="0" indent="0">
              <a:buNone/>
              <a:defRPr sz="1500"/>
            </a:lvl1pPr>
            <a:lvl2pPr marL="478849" indent="0">
              <a:buNone/>
              <a:defRPr sz="1300"/>
            </a:lvl2pPr>
            <a:lvl3pPr marL="957697" indent="0">
              <a:buNone/>
              <a:defRPr sz="1000"/>
            </a:lvl3pPr>
            <a:lvl4pPr marL="1436546" indent="0">
              <a:buNone/>
              <a:defRPr sz="1000"/>
            </a:lvl4pPr>
            <a:lvl5pPr marL="1915395" indent="0">
              <a:buNone/>
              <a:defRPr sz="1000"/>
            </a:lvl5pPr>
            <a:lvl6pPr marL="2394243" indent="0">
              <a:buNone/>
              <a:defRPr sz="1000"/>
            </a:lvl6pPr>
            <a:lvl7pPr marL="2873092" indent="0">
              <a:buNone/>
              <a:defRPr sz="1000"/>
            </a:lvl7pPr>
            <a:lvl8pPr marL="3351940" indent="0">
              <a:buNone/>
              <a:defRPr sz="1000"/>
            </a:lvl8pPr>
            <a:lvl9pPr marL="3830788" indent="0">
              <a:buNone/>
              <a:defRPr sz="10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A79B6-6822-485B-AED0-F9D0DBD358CB}" type="datetimeFigureOut">
              <a:rPr lang="th-TH" smtClean="0"/>
              <a:t>30/12/63</a:t>
            </a:fld>
            <a:endParaRPr lang="th-TH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BCF55-23B8-43A7-9283-9B241F56DE0B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1197342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9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แทนรูปภาพ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400"/>
            </a:lvl1pPr>
            <a:lvl2pPr marL="478849" indent="0">
              <a:buNone/>
              <a:defRPr sz="2900"/>
            </a:lvl2pPr>
            <a:lvl3pPr marL="957697" indent="0">
              <a:buNone/>
              <a:defRPr sz="2500"/>
            </a:lvl3pPr>
            <a:lvl4pPr marL="1436546" indent="0">
              <a:buNone/>
              <a:defRPr sz="2100"/>
            </a:lvl4pPr>
            <a:lvl5pPr marL="1915395" indent="0">
              <a:buNone/>
              <a:defRPr sz="2100"/>
            </a:lvl5pPr>
            <a:lvl6pPr marL="2394243" indent="0">
              <a:buNone/>
              <a:defRPr sz="2100"/>
            </a:lvl6pPr>
            <a:lvl7pPr marL="2873092" indent="0">
              <a:buNone/>
              <a:defRPr sz="2100"/>
            </a:lvl7pPr>
            <a:lvl8pPr marL="3351940" indent="0">
              <a:buNone/>
              <a:defRPr sz="2100"/>
            </a:lvl8pPr>
            <a:lvl9pPr marL="3830788" indent="0">
              <a:buNone/>
              <a:defRPr sz="2100"/>
            </a:lvl9pPr>
          </a:lstStyle>
          <a:p>
            <a:endParaRPr lang="th-TH"/>
          </a:p>
        </p:txBody>
      </p:sp>
      <p:sp>
        <p:nvSpPr>
          <p:cNvPr id="4" name="ตัวแทนข้อความ 3"/>
          <p:cNvSpPr>
            <a:spLocks noGrp="1"/>
          </p:cNvSpPr>
          <p:nvPr>
            <p:ph type="body" sz="half" idx="2"/>
          </p:nvPr>
        </p:nvSpPr>
        <p:spPr>
          <a:xfrm>
            <a:off x="1792288" y="5367341"/>
            <a:ext cx="5486400" cy="804863"/>
          </a:xfrm>
        </p:spPr>
        <p:txBody>
          <a:bodyPr/>
          <a:lstStyle>
            <a:lvl1pPr marL="0" indent="0">
              <a:buNone/>
              <a:defRPr sz="1500"/>
            </a:lvl1pPr>
            <a:lvl2pPr marL="478849" indent="0">
              <a:buNone/>
              <a:defRPr sz="1300"/>
            </a:lvl2pPr>
            <a:lvl3pPr marL="957697" indent="0">
              <a:buNone/>
              <a:defRPr sz="1000"/>
            </a:lvl3pPr>
            <a:lvl4pPr marL="1436546" indent="0">
              <a:buNone/>
              <a:defRPr sz="1000"/>
            </a:lvl4pPr>
            <a:lvl5pPr marL="1915395" indent="0">
              <a:buNone/>
              <a:defRPr sz="1000"/>
            </a:lvl5pPr>
            <a:lvl6pPr marL="2394243" indent="0">
              <a:buNone/>
              <a:defRPr sz="1000"/>
            </a:lvl6pPr>
            <a:lvl7pPr marL="2873092" indent="0">
              <a:buNone/>
              <a:defRPr sz="1000"/>
            </a:lvl7pPr>
            <a:lvl8pPr marL="3351940" indent="0">
              <a:buNone/>
              <a:defRPr sz="1000"/>
            </a:lvl8pPr>
            <a:lvl9pPr marL="3830788" indent="0">
              <a:buNone/>
              <a:defRPr sz="10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A79B6-6822-485B-AED0-F9D0DBD358CB}" type="datetimeFigureOut">
              <a:rPr lang="th-TH" smtClean="0"/>
              <a:t>30/12/63</a:t>
            </a:fld>
            <a:endParaRPr lang="th-TH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BCF55-23B8-43A7-9283-9B241F56DE0B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5242315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7C80"/>
            </a:gs>
            <a:gs pos="95000">
              <a:schemeClr val="bg1">
                <a:lumMod val="95000"/>
              </a:schemeClr>
            </a:gs>
            <a:gs pos="100000">
              <a:schemeClr val="bg1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ชื่อเรื่อง 1"/>
          <p:cNvSpPr>
            <a:spLocks noGrp="1"/>
          </p:cNvSpPr>
          <p:nvPr>
            <p:ph type="title"/>
          </p:nvPr>
        </p:nvSpPr>
        <p:spPr>
          <a:xfrm>
            <a:off x="457200" y="274641"/>
            <a:ext cx="8229600" cy="1143001"/>
          </a:xfrm>
          <a:prstGeom prst="rect">
            <a:avLst/>
          </a:prstGeom>
        </p:spPr>
        <p:txBody>
          <a:bodyPr vert="horz" lIns="95770" tIns="47885" rIns="95770" bIns="47885" rtlCol="0" anchor="ctr">
            <a:normAutofit/>
          </a:bodyPr>
          <a:lstStyle/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457200" y="1600203"/>
            <a:ext cx="8229600" cy="4525963"/>
          </a:xfrm>
          <a:prstGeom prst="rect">
            <a:avLst/>
          </a:prstGeom>
        </p:spPr>
        <p:txBody>
          <a:bodyPr vert="horz" lIns="95770" tIns="47885" rIns="95770" bIns="47885" rtlCol="0">
            <a:normAutofit/>
          </a:bodyPr>
          <a:lstStyle/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2"/>
          </p:nvPr>
        </p:nvSpPr>
        <p:spPr>
          <a:xfrm>
            <a:off x="457201" y="6356354"/>
            <a:ext cx="2133600" cy="365125"/>
          </a:xfrm>
          <a:prstGeom prst="rect">
            <a:avLst/>
          </a:prstGeom>
        </p:spPr>
        <p:txBody>
          <a:bodyPr vert="horz" lIns="95770" tIns="47885" rIns="95770" bIns="47885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DA79B6-6822-485B-AED0-F9D0DBD358CB}" type="datetimeFigureOut">
              <a:rPr lang="th-TH" smtClean="0"/>
              <a:t>30/12/63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3"/>
          </p:nvPr>
        </p:nvSpPr>
        <p:spPr>
          <a:xfrm>
            <a:off x="3124200" y="6356354"/>
            <a:ext cx="2895600" cy="365125"/>
          </a:xfrm>
          <a:prstGeom prst="rect">
            <a:avLst/>
          </a:prstGeom>
        </p:spPr>
        <p:txBody>
          <a:bodyPr vert="horz" lIns="95770" tIns="47885" rIns="95770" bIns="47885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4"/>
          </p:nvPr>
        </p:nvSpPr>
        <p:spPr>
          <a:xfrm>
            <a:off x="6553200" y="6356354"/>
            <a:ext cx="2133600" cy="365125"/>
          </a:xfrm>
          <a:prstGeom prst="rect">
            <a:avLst/>
          </a:prstGeom>
        </p:spPr>
        <p:txBody>
          <a:bodyPr vert="horz" lIns="95770" tIns="47885" rIns="95770" bIns="47885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CBCF55-23B8-43A7-9283-9B241F56DE0B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1706225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57697" rtl="0" eaLnBrk="1" latinLnBrk="0" hangingPunct="1">
        <a:spcBef>
          <a:spcPct val="0"/>
        </a:spcBef>
        <a:buNone/>
        <a:defRPr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59137" indent="-359137" algn="l" defTabSz="957697" rtl="0" eaLnBrk="1" latinLnBrk="0" hangingPunct="1">
        <a:spcBef>
          <a:spcPct val="20000"/>
        </a:spcBef>
        <a:buFont typeface="Arial" pitchFamily="34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1pPr>
      <a:lvl2pPr marL="778129" indent="-299280" algn="l" defTabSz="957697" rtl="0" eaLnBrk="1" latinLnBrk="0" hangingPunct="1">
        <a:spcBef>
          <a:spcPct val="20000"/>
        </a:spcBef>
        <a:buFont typeface="Arial" pitchFamily="34" charset="0"/>
        <a:buChar char="–"/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97121" indent="-239424" algn="l" defTabSz="957697" rtl="0" eaLnBrk="1" latinLnBrk="0" hangingPunct="1">
        <a:spcBef>
          <a:spcPct val="20000"/>
        </a:spcBef>
        <a:buFont typeface="Arial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75970" indent="-239424" algn="l" defTabSz="957697" rtl="0" eaLnBrk="1" latinLnBrk="0" hangingPunct="1">
        <a:spcBef>
          <a:spcPct val="20000"/>
        </a:spcBef>
        <a:buFont typeface="Arial" pitchFamily="34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54819" indent="-239424" algn="l" defTabSz="957697" rtl="0" eaLnBrk="1" latinLnBrk="0" hangingPunct="1">
        <a:spcBef>
          <a:spcPct val="20000"/>
        </a:spcBef>
        <a:buFont typeface="Arial" pitchFamily="34" charset="0"/>
        <a:buChar char="»"/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33668" indent="-239424" algn="l" defTabSz="957697" rtl="0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12516" indent="-239424" algn="l" defTabSz="957697" rtl="0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591364" indent="-239424" algn="l" defTabSz="957697" rtl="0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070214" indent="-239424" algn="l" defTabSz="957697" rtl="0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57697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478849" algn="l" defTabSz="957697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957697" algn="l" defTabSz="957697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1436546" algn="l" defTabSz="957697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4pPr>
      <a:lvl5pPr marL="1915395" algn="l" defTabSz="957697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5pPr>
      <a:lvl6pPr marL="2394243" algn="l" defTabSz="957697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6pPr>
      <a:lvl7pPr marL="2873092" algn="l" defTabSz="957697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7pPr>
      <a:lvl8pPr marL="3351940" algn="l" defTabSz="957697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8pPr>
      <a:lvl9pPr marL="3830788" algn="l" defTabSz="957697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40000"/>
                <a:lumOff val="60000"/>
              </a:schemeClr>
            </a:gs>
            <a:gs pos="95000">
              <a:schemeClr val="bg1">
                <a:lumMod val="95000"/>
              </a:schemeClr>
            </a:gs>
            <a:gs pos="100000">
              <a:schemeClr val="bg1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กลุ่ม 4"/>
          <p:cNvGrpSpPr/>
          <p:nvPr/>
        </p:nvGrpSpPr>
        <p:grpSpPr>
          <a:xfrm>
            <a:off x="0" y="6021288"/>
            <a:ext cx="9144000" cy="836712"/>
            <a:chOff x="0" y="4395355"/>
            <a:chExt cx="9144000" cy="748145"/>
          </a:xfrm>
        </p:grpSpPr>
        <p:pic>
          <p:nvPicPr>
            <p:cNvPr id="1026" name="Picture 2" descr="C:\Users\Administrator\Desktop\pngtree-hand-drawn-cartoon-house-print-ad-image_148888.jpg"/>
            <p:cNvPicPr>
              <a:picLocks noChangeAspect="1" noChangeArrowheads="1"/>
            </p:cNvPicPr>
            <p:nvPr/>
          </p:nvPicPr>
          <p:blipFill rotWithShape="1">
            <a:blip r:embed="rId3" cstate="print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21302"/>
            <a:stretch/>
          </p:blipFill>
          <p:spPr bwMode="auto">
            <a:xfrm>
              <a:off x="0" y="4395355"/>
              <a:ext cx="2607494" cy="74814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2" descr="C:\Users\Administrator\Desktop\pngtree-hand-drawn-cartoon-house-print-ad-image_148888.jpg"/>
            <p:cNvPicPr>
              <a:picLocks noChangeAspect="1" noChangeArrowheads="1"/>
            </p:cNvPicPr>
            <p:nvPr/>
          </p:nvPicPr>
          <p:blipFill rotWithShape="1">
            <a:blip r:embed="rId3" cstate="print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21302"/>
            <a:stretch/>
          </p:blipFill>
          <p:spPr bwMode="auto">
            <a:xfrm>
              <a:off x="2607494" y="4395355"/>
              <a:ext cx="2607494" cy="74814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" name="Picture 2" descr="C:\Users\Administrator\Desktop\pngtree-hand-drawn-cartoon-house-print-ad-image_148888.jpg"/>
            <p:cNvPicPr>
              <a:picLocks noChangeAspect="1" noChangeArrowheads="1"/>
            </p:cNvPicPr>
            <p:nvPr/>
          </p:nvPicPr>
          <p:blipFill rotWithShape="1">
            <a:blip r:embed="rId3" cstate="print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21302"/>
            <a:stretch/>
          </p:blipFill>
          <p:spPr bwMode="auto">
            <a:xfrm>
              <a:off x="5214988" y="4395355"/>
              <a:ext cx="2607494" cy="74814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" name="Picture 2" descr="C:\Users\Administrator\Desktop\pngtree-hand-drawn-cartoon-house-print-ad-image_148888.jpg"/>
            <p:cNvPicPr>
              <a:picLocks noChangeAspect="1" noChangeArrowheads="1"/>
            </p:cNvPicPr>
            <p:nvPr/>
          </p:nvPicPr>
          <p:blipFill rotWithShape="1">
            <a:blip r:embed="rId3" cstate="print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21302" r="49318"/>
            <a:stretch/>
          </p:blipFill>
          <p:spPr bwMode="auto">
            <a:xfrm>
              <a:off x="7822482" y="4395355"/>
              <a:ext cx="1321518" cy="74814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aphicFrame>
        <p:nvGraphicFramePr>
          <p:cNvPr id="10" name="ตาราง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7368980"/>
              </p:ext>
            </p:extLst>
          </p:nvPr>
        </p:nvGraphicFramePr>
        <p:xfrm>
          <a:off x="251520" y="1700808"/>
          <a:ext cx="2952328" cy="1656184"/>
        </p:xfrm>
        <a:graphic>
          <a:graphicData uri="http://schemas.openxmlformats.org/drawingml/2006/table">
            <a:tbl>
              <a:tblPr firstRow="1" bandRow="1">
                <a:tableStyleId>{35758FB7-9AC5-4552-8A53-C91805E547FA}</a:tableStyleId>
              </a:tblPr>
              <a:tblGrid>
                <a:gridCol w="29523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29826">
                <a:tc>
                  <a:txBody>
                    <a:bodyPr/>
                    <a:lstStyle/>
                    <a:p>
                      <a:pPr algn="ctr"/>
                      <a:r>
                        <a:rPr lang="th-TH" sz="1600" b="1" dirty="0">
                          <a:solidFill>
                            <a:srgbClr val="FFFF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ภาษีที่ดินและสิ่งปลูกสร้าง</a:t>
                      </a:r>
                    </a:p>
                  </a:txBody>
                  <a:tcPr marT="60960" marB="60960"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26358">
                <a:tc>
                  <a:txBody>
                    <a:bodyPr/>
                    <a:lstStyle/>
                    <a:p>
                      <a:r>
                        <a:rPr lang="th-TH" sz="1500" b="1" dirty="0">
                          <a:solidFill>
                            <a:schemeClr val="tx1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ผู้เสียภาษี </a:t>
                      </a:r>
                      <a:r>
                        <a:rPr lang="en-US" sz="1500" b="1" dirty="0">
                          <a:solidFill>
                            <a:schemeClr val="tx1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:</a:t>
                      </a:r>
                      <a:r>
                        <a:rPr lang="en-US" sz="1500" b="1" baseline="0" dirty="0">
                          <a:solidFill>
                            <a:schemeClr val="tx1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 </a:t>
                      </a:r>
                      <a:r>
                        <a:rPr lang="th-TH" sz="1500" b="1" baseline="0" dirty="0">
                          <a:solidFill>
                            <a:schemeClr val="tx1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เจ้าของที่ดิน/เจ้าของสิ่งปลูกสร้าง</a:t>
                      </a:r>
                    </a:p>
                    <a:p>
                      <a:r>
                        <a:rPr lang="th-TH" sz="1500" b="1" dirty="0">
                          <a:solidFill>
                            <a:schemeClr val="tx1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                  เจ้าของห้องชุด</a:t>
                      </a:r>
                      <a:r>
                        <a:rPr lang="th-TH" sz="1500" b="1" baseline="0" dirty="0">
                          <a:solidFill>
                            <a:schemeClr val="tx1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 ผู้ครอบครองทรัพย์สิน</a:t>
                      </a:r>
                    </a:p>
                    <a:p>
                      <a:r>
                        <a:rPr lang="th-TH" sz="1500" b="1" baseline="0" dirty="0">
                          <a:solidFill>
                            <a:schemeClr val="tx1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                  หรือผู้ที่ทำประโยชน์ในทรัพย์สินของรัฐ</a:t>
                      </a:r>
                    </a:p>
                    <a:p>
                      <a:r>
                        <a:rPr lang="th-TH" sz="1500" b="1" baseline="0" dirty="0">
                          <a:solidFill>
                            <a:schemeClr val="tx1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                   (ที่ดิน/สิ่งปลูกสร้าง)</a:t>
                      </a:r>
                      <a:endParaRPr lang="th-TH" sz="1500" b="1" dirty="0">
                        <a:solidFill>
                          <a:schemeClr val="tx1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T="60960" marB="60960" anchor="ctr">
                    <a:solidFill>
                      <a:schemeClr val="tx2">
                        <a:lumMod val="60000"/>
                        <a:lumOff val="40000"/>
                        <a:alpha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2" name="ตาราง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0277985"/>
              </p:ext>
            </p:extLst>
          </p:nvPr>
        </p:nvGraphicFramePr>
        <p:xfrm>
          <a:off x="3518087" y="1340768"/>
          <a:ext cx="5374393" cy="2103120"/>
        </p:xfrm>
        <a:graphic>
          <a:graphicData uri="http://schemas.openxmlformats.org/drawingml/2006/table">
            <a:tbl>
              <a:tblPr lastRow="1" bandRow="1">
                <a:tableStyleId>{284E427A-3D55-4303-BF80-6455036E1DE7}</a:tableStyleId>
              </a:tblPr>
              <a:tblGrid>
                <a:gridCol w="537439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/>
                      <a:r>
                        <a:rPr lang="th-TH" sz="15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ตรวจสอบรายการที่ดินและสิ่งปลูกสร้าง     </a:t>
                      </a:r>
                      <a:r>
                        <a:rPr lang="en-US" sz="15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: </a:t>
                      </a:r>
                      <a:r>
                        <a:rPr lang="th-TH" sz="15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พฤศจิกายน – ธันวาคม 2563</a:t>
                      </a:r>
                    </a:p>
                  </a:txBody>
                  <a:tcPr marT="60960" marB="6096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3537">
                <a:tc>
                  <a:txBody>
                    <a:bodyPr/>
                    <a:lstStyle/>
                    <a:p>
                      <a:pPr algn="l"/>
                      <a:r>
                        <a:rPr lang="th-TH" sz="15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ประกาศราคาประเมินทุนทรัพย์               </a:t>
                      </a:r>
                      <a:r>
                        <a:rPr lang="en-US" sz="15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: </a:t>
                      </a:r>
                      <a:r>
                        <a:rPr lang="th-TH" sz="15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มกราคม 2564</a:t>
                      </a:r>
                    </a:p>
                  </a:txBody>
                  <a:tcPr marT="60960" marB="6096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3057">
                <a:tc>
                  <a:txBody>
                    <a:bodyPr/>
                    <a:lstStyle/>
                    <a:p>
                      <a:pPr algn="l"/>
                      <a:r>
                        <a:rPr lang="th-TH" sz="15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แจ้งการประเมินภาษี                            </a:t>
                      </a:r>
                      <a:r>
                        <a:rPr lang="en-US" sz="15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: </a:t>
                      </a:r>
                      <a:r>
                        <a:rPr lang="th-TH" sz="15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มกราคม – กุมภาพันธ์ 2564</a:t>
                      </a:r>
                    </a:p>
                  </a:txBody>
                  <a:tcPr marT="60960" marB="6096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72577">
                <a:tc>
                  <a:txBody>
                    <a:bodyPr/>
                    <a:lstStyle/>
                    <a:p>
                      <a:pPr algn="l"/>
                      <a:r>
                        <a:rPr lang="th-TH" sz="15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ชำระภาษี                                      </a:t>
                      </a:r>
                      <a:r>
                        <a:rPr lang="en-US" sz="15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 </a:t>
                      </a:r>
                      <a:r>
                        <a:rPr lang="th-TH" sz="15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 </a:t>
                      </a:r>
                      <a:r>
                        <a:rPr lang="en-US" sz="15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  : </a:t>
                      </a:r>
                      <a:r>
                        <a:rPr lang="th-TH" sz="15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ภายใน</a:t>
                      </a:r>
                      <a:r>
                        <a:rPr lang="th-TH" sz="1500" b="1" baseline="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 เมษายน 2564</a:t>
                      </a:r>
                      <a:endParaRPr lang="th-TH" sz="1500" b="1" dirty="0">
                        <a:solidFill>
                          <a:schemeClr val="tx2">
                            <a:lumMod val="75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T="60960" marB="6096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2097">
                <a:tc>
                  <a:txBody>
                    <a:bodyPr/>
                    <a:lstStyle/>
                    <a:p>
                      <a:pPr algn="l"/>
                      <a:r>
                        <a:rPr lang="th-TH" sz="15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ผ่อนชำระภาษี                                  </a:t>
                      </a:r>
                      <a:r>
                        <a:rPr lang="en-US" sz="15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  : </a:t>
                      </a:r>
                      <a:r>
                        <a:rPr lang="th-TH" sz="15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เมษายน</a:t>
                      </a:r>
                      <a:r>
                        <a:rPr lang="th-TH" sz="1500" b="1" baseline="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 – มิถุนายน 2564</a:t>
                      </a:r>
                      <a:endParaRPr lang="th-TH" sz="1500" b="1" dirty="0">
                        <a:solidFill>
                          <a:schemeClr val="tx2">
                            <a:lumMod val="75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T="60960" marB="6096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th-TH" sz="1500" dirty="0">
                          <a:solidFill>
                            <a:schemeClr val="bg1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     ฐานภาษี </a:t>
                      </a:r>
                      <a:r>
                        <a:rPr lang="en-US" sz="1500" dirty="0">
                          <a:solidFill>
                            <a:schemeClr val="bg1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:</a:t>
                      </a:r>
                      <a:r>
                        <a:rPr lang="en-US" sz="1500" baseline="0" dirty="0">
                          <a:solidFill>
                            <a:schemeClr val="bg1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 </a:t>
                      </a:r>
                      <a:r>
                        <a:rPr lang="th-TH" sz="1500" baseline="0" dirty="0">
                          <a:solidFill>
                            <a:schemeClr val="bg1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มูลค่าของที่ดินและสิ่งปลูกสร้าง (ราคาประเมินทุนทรัพย์)</a:t>
                      </a:r>
                      <a:endParaRPr lang="th-TH" sz="1500" b="1" dirty="0">
                        <a:solidFill>
                          <a:schemeClr val="bg1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T="60960" marB="60960" anchor="ctr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13" name="ตาราง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146287"/>
              </p:ext>
            </p:extLst>
          </p:nvPr>
        </p:nvGraphicFramePr>
        <p:xfrm>
          <a:off x="214459" y="3645024"/>
          <a:ext cx="4357541" cy="1981200"/>
        </p:xfrm>
        <a:graphic>
          <a:graphicData uri="http://schemas.openxmlformats.org/drawingml/2006/table">
            <a:tbl>
              <a:tblPr lastRow="1" bandRow="1">
                <a:tableStyleId>{93296810-A885-4BE3-A3E7-6D5BEEA58F35}</a:tableStyleId>
              </a:tblPr>
              <a:tblGrid>
                <a:gridCol w="435754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th-TH" sz="1500" b="1" dirty="0">
                          <a:latin typeface="TH SarabunPSK" pitchFamily="34" charset="-34"/>
                          <a:cs typeface="TH SarabunPSK" pitchFamily="34" charset="-34"/>
                        </a:rPr>
                        <a:t>เบี้ยปรับ</a:t>
                      </a:r>
                      <a:r>
                        <a:rPr lang="th-TH" sz="1500" b="1" baseline="0" dirty="0">
                          <a:latin typeface="TH SarabunPSK" pitchFamily="34" charset="-34"/>
                          <a:cs typeface="TH SarabunPSK" pitchFamily="34" charset="-34"/>
                        </a:rPr>
                        <a:t>     </a:t>
                      </a:r>
                      <a:r>
                        <a:rPr lang="en-US" sz="1500" b="1" baseline="0" dirty="0">
                          <a:latin typeface="TH SarabunPSK" pitchFamily="34" charset="-34"/>
                          <a:cs typeface="TH SarabunPSK" pitchFamily="34" charset="-34"/>
                        </a:rPr>
                        <a:t>: 10% </a:t>
                      </a:r>
                      <a:r>
                        <a:rPr lang="th-TH" sz="1500" b="1" baseline="0" dirty="0">
                          <a:latin typeface="TH SarabunPSK" pitchFamily="34" charset="-34"/>
                          <a:cs typeface="TH SarabunPSK" pitchFamily="34" charset="-34"/>
                        </a:rPr>
                        <a:t>ของค่าภาษี มาชำระก่อนออกหนังสือแจ้งทวงถาม</a:t>
                      </a:r>
                      <a:endParaRPr lang="th-TH" sz="15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T="60960" marB="6096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3536">
                <a:tc>
                  <a:txBody>
                    <a:bodyPr/>
                    <a:lstStyle/>
                    <a:p>
                      <a:r>
                        <a:rPr lang="en-US" sz="1500" b="1" dirty="0">
                          <a:latin typeface="TH SarabunPSK" pitchFamily="34" charset="-34"/>
                          <a:cs typeface="TH SarabunPSK" pitchFamily="34" charset="-34"/>
                        </a:rPr>
                        <a:t>               :</a:t>
                      </a:r>
                      <a:r>
                        <a:rPr lang="en-US" sz="1500" b="1" baseline="0" dirty="0">
                          <a:latin typeface="TH SarabunPSK" pitchFamily="34" charset="-34"/>
                          <a:cs typeface="TH SarabunPSK" pitchFamily="34" charset="-34"/>
                        </a:rPr>
                        <a:t> 20% </a:t>
                      </a:r>
                      <a:r>
                        <a:rPr lang="th-TH" sz="1500" b="1" baseline="0" dirty="0">
                          <a:latin typeface="TH SarabunPSK" pitchFamily="34" charset="-34"/>
                          <a:cs typeface="TH SarabunPSK" pitchFamily="34" charset="-34"/>
                        </a:rPr>
                        <a:t>ของค่าภาษี มาชำระภายในวันที่กำหนดไว้ในหนังสือทวงถาม</a:t>
                      </a:r>
                      <a:endParaRPr lang="th-TH" sz="15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T="60960" marB="6096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3056">
                <a:tc>
                  <a:txBody>
                    <a:bodyPr/>
                    <a:lstStyle/>
                    <a:p>
                      <a:r>
                        <a:rPr lang="en-US" sz="1500" b="1" dirty="0">
                          <a:latin typeface="TH SarabunPSK" pitchFamily="34" charset="-34"/>
                          <a:cs typeface="TH SarabunPSK" pitchFamily="34" charset="-34"/>
                        </a:rPr>
                        <a:t>               : 40%</a:t>
                      </a:r>
                      <a:r>
                        <a:rPr lang="en-US" sz="1500" b="1" baseline="0" dirty="0">
                          <a:latin typeface="TH SarabunPSK" pitchFamily="34" charset="-34"/>
                          <a:cs typeface="TH SarabunPSK" pitchFamily="34" charset="-34"/>
                        </a:rPr>
                        <a:t> </a:t>
                      </a:r>
                      <a:r>
                        <a:rPr lang="th-TH" sz="1500" b="1" baseline="0" dirty="0">
                          <a:latin typeface="TH SarabunPSK" pitchFamily="34" charset="-34"/>
                          <a:cs typeface="TH SarabunPSK" pitchFamily="34" charset="-34"/>
                        </a:rPr>
                        <a:t>ของค่าภาษี มาชำระเกินวันที่กำหนดไว้ในหนังสือแจ้งทวงถาม</a:t>
                      </a:r>
                      <a:endParaRPr lang="th-TH" sz="15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T="60960" marB="6096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72576">
                <a:tc>
                  <a:txBody>
                    <a:bodyPr/>
                    <a:lstStyle/>
                    <a:p>
                      <a:r>
                        <a:rPr lang="th-TH" sz="1500" b="1" dirty="0">
                          <a:latin typeface="TH SarabunPSK" pitchFamily="34" charset="-34"/>
                          <a:cs typeface="TH SarabunPSK" pitchFamily="34" charset="-34"/>
                        </a:rPr>
                        <a:t>เงินเพิ่ม    </a:t>
                      </a:r>
                      <a:r>
                        <a:rPr lang="en-US" sz="1500" b="1" dirty="0">
                          <a:latin typeface="TH SarabunPSK" pitchFamily="34" charset="-34"/>
                          <a:cs typeface="TH SarabunPSK" pitchFamily="34" charset="-34"/>
                        </a:rPr>
                        <a:t> </a:t>
                      </a:r>
                      <a:r>
                        <a:rPr lang="th-TH" sz="1500" b="1" dirty="0">
                          <a:latin typeface="TH SarabunPSK" pitchFamily="34" charset="-34"/>
                          <a:cs typeface="TH SarabunPSK" pitchFamily="34" charset="-34"/>
                        </a:rPr>
                        <a:t> </a:t>
                      </a:r>
                      <a:r>
                        <a:rPr lang="en-US" sz="1500" b="1" dirty="0">
                          <a:latin typeface="TH SarabunPSK" pitchFamily="34" charset="-34"/>
                          <a:cs typeface="TH SarabunPSK" pitchFamily="34" charset="-34"/>
                        </a:rPr>
                        <a:t>: 1%</a:t>
                      </a:r>
                      <a:r>
                        <a:rPr lang="en-US" sz="1500" b="1" baseline="0" dirty="0">
                          <a:latin typeface="TH SarabunPSK" pitchFamily="34" charset="-34"/>
                          <a:cs typeface="TH SarabunPSK" pitchFamily="34" charset="-34"/>
                        </a:rPr>
                        <a:t> </a:t>
                      </a:r>
                      <a:r>
                        <a:rPr lang="th-TH" sz="1500" b="1" baseline="0" dirty="0">
                          <a:latin typeface="TH SarabunPSK" pitchFamily="34" charset="-34"/>
                          <a:cs typeface="TH SarabunPSK" pitchFamily="34" charset="-34"/>
                        </a:rPr>
                        <a:t>ของค่าภาษี ต่อเดือนที่ค้างชำระ</a:t>
                      </a:r>
                      <a:endParaRPr lang="th-TH" sz="15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T="60960" marB="6096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2096">
                <a:tc>
                  <a:txBody>
                    <a:bodyPr/>
                    <a:lstStyle/>
                    <a:p>
                      <a:r>
                        <a:rPr lang="th-TH" sz="1500" b="1" dirty="0">
                          <a:solidFill>
                            <a:srgbClr val="FF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บทลงโทษ</a:t>
                      </a:r>
                      <a:r>
                        <a:rPr lang="en-US" sz="1500" b="1" dirty="0">
                          <a:solidFill>
                            <a:srgbClr val="FF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:</a:t>
                      </a:r>
                      <a:r>
                        <a:rPr lang="th-TH" sz="1500" b="1" dirty="0">
                          <a:solidFill>
                            <a:srgbClr val="FF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 เบี้ยปรับ, เงินเพิ่ม, อายัดทรัพย์สินและขายทอดตลาด ระงับการทำนิติกรรมที่ดิน</a:t>
                      </a:r>
                    </a:p>
                  </a:txBody>
                  <a:tcPr marT="60960" marB="6096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14" name="ตาราง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8564723"/>
              </p:ext>
            </p:extLst>
          </p:nvPr>
        </p:nvGraphicFramePr>
        <p:xfrm>
          <a:off x="4860032" y="4149080"/>
          <a:ext cx="4104456" cy="1981200"/>
        </p:xfrm>
        <a:graphic>
          <a:graphicData uri="http://schemas.openxmlformats.org/drawingml/2006/table">
            <a:tbl>
              <a:tblPr bandRow="1">
                <a:tableStyleId>{F5AB1C69-6EDB-4FF4-983F-18BD219EF322}</a:tableStyleId>
              </a:tblPr>
              <a:tblGrid>
                <a:gridCol w="41044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81105">
                <a:tc>
                  <a:txBody>
                    <a:bodyPr/>
                    <a:lstStyle/>
                    <a:p>
                      <a:pPr algn="l"/>
                      <a:r>
                        <a:rPr lang="th-TH" sz="1500" b="1" dirty="0">
                          <a:latin typeface="TH SarabunPSK" pitchFamily="34" charset="-34"/>
                          <a:cs typeface="TH SarabunPSK" pitchFamily="34" charset="-34"/>
                        </a:rPr>
                        <a:t>ยื่นแบบ     </a:t>
                      </a:r>
                      <a:r>
                        <a:rPr lang="en-US" sz="1500" b="1" dirty="0">
                          <a:latin typeface="TH SarabunPSK" pitchFamily="34" charset="-34"/>
                          <a:cs typeface="TH SarabunPSK" pitchFamily="34" charset="-34"/>
                        </a:rPr>
                        <a:t>: </a:t>
                      </a:r>
                      <a:r>
                        <a:rPr lang="th-TH" sz="1500" b="1" dirty="0">
                          <a:latin typeface="TH SarabunPSK" pitchFamily="34" charset="-34"/>
                          <a:cs typeface="TH SarabunPSK" pitchFamily="34" charset="-34"/>
                        </a:rPr>
                        <a:t>มกราคม</a:t>
                      </a:r>
                      <a:r>
                        <a:rPr lang="th-TH" sz="1500" b="1" baseline="0" dirty="0">
                          <a:latin typeface="TH SarabunPSK" pitchFamily="34" charset="-34"/>
                          <a:cs typeface="TH SarabunPSK" pitchFamily="34" charset="-34"/>
                        </a:rPr>
                        <a:t> – มีนาคม 2564</a:t>
                      </a:r>
                      <a:endParaRPr lang="th-TH" sz="15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T="60960" marB="6096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th-TH" sz="1500" b="1" dirty="0">
                          <a:latin typeface="TH SarabunPSK" pitchFamily="34" charset="-34"/>
                          <a:cs typeface="TH SarabunPSK" pitchFamily="34" charset="-34"/>
                        </a:rPr>
                        <a:t>ชำระภาษี  </a:t>
                      </a:r>
                      <a:r>
                        <a:rPr lang="en-US" sz="1500" b="1" dirty="0">
                          <a:latin typeface="TH SarabunPSK" pitchFamily="34" charset="-34"/>
                          <a:cs typeface="TH SarabunPSK" pitchFamily="34" charset="-34"/>
                        </a:rPr>
                        <a:t>: </a:t>
                      </a:r>
                      <a:r>
                        <a:rPr lang="th-TH" sz="1500" b="1" dirty="0">
                          <a:latin typeface="TH SarabunPSK" pitchFamily="34" charset="-34"/>
                          <a:cs typeface="TH SarabunPSK" pitchFamily="34" charset="-34"/>
                        </a:rPr>
                        <a:t>ภายใน 15 วัน นับแต่วันรับแจ้งเตือนการประเมิน</a:t>
                      </a:r>
                    </a:p>
                  </a:txBody>
                  <a:tcPr marT="60960" marB="6096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th-TH" sz="1500" b="1" dirty="0">
                          <a:latin typeface="TH SarabunPSK" pitchFamily="34" charset="-34"/>
                          <a:cs typeface="TH SarabunPSK" pitchFamily="34" charset="-34"/>
                        </a:rPr>
                        <a:t>ค่าปรับ     </a:t>
                      </a:r>
                      <a:r>
                        <a:rPr lang="en-US" sz="1500" b="1" dirty="0">
                          <a:latin typeface="TH SarabunPSK" pitchFamily="34" charset="-34"/>
                          <a:cs typeface="TH SarabunPSK" pitchFamily="34" charset="-34"/>
                        </a:rPr>
                        <a:t>: </a:t>
                      </a:r>
                      <a:r>
                        <a:rPr lang="th-TH" sz="1500" b="1" dirty="0">
                          <a:latin typeface="TH SarabunPSK" pitchFamily="34" charset="-34"/>
                          <a:cs typeface="TH SarabunPSK" pitchFamily="34" charset="-34"/>
                        </a:rPr>
                        <a:t>ไม่มายื่นแบบตามกำหนด ปรับ 5,000</a:t>
                      </a:r>
                      <a:r>
                        <a:rPr lang="th-TH" sz="1500" b="1" baseline="0" dirty="0">
                          <a:latin typeface="TH SarabunPSK" pitchFamily="34" charset="-34"/>
                          <a:cs typeface="TH SarabunPSK" pitchFamily="34" charset="-34"/>
                        </a:rPr>
                        <a:t> – 50,000 บาท</a:t>
                      </a:r>
                      <a:endParaRPr lang="th-TH" sz="15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T="60960" marB="6096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9989">
                <a:tc>
                  <a:txBody>
                    <a:bodyPr/>
                    <a:lstStyle/>
                    <a:p>
                      <a:pPr algn="l"/>
                      <a:r>
                        <a:rPr lang="th-TH" sz="1500" b="1" dirty="0">
                          <a:latin typeface="TH SarabunPSK" pitchFamily="34" charset="-34"/>
                          <a:cs typeface="TH SarabunPSK" pitchFamily="34" charset="-34"/>
                        </a:rPr>
                        <a:t>เงินเพิ่ม    </a:t>
                      </a:r>
                      <a:r>
                        <a:rPr lang="en-US" sz="1500" b="1" dirty="0">
                          <a:latin typeface="TH SarabunPSK" pitchFamily="34" charset="-34"/>
                          <a:cs typeface="TH SarabunPSK" pitchFamily="34" charset="-34"/>
                        </a:rPr>
                        <a:t>: </a:t>
                      </a:r>
                      <a:r>
                        <a:rPr lang="th-TH" sz="1500" b="1" dirty="0">
                          <a:latin typeface="TH SarabunPSK" pitchFamily="34" charset="-34"/>
                          <a:cs typeface="TH SarabunPSK" pitchFamily="34" charset="-34"/>
                        </a:rPr>
                        <a:t>ไม่ชำระเงินภายใน 15 วัน นับแต่วันรับแจ้งประเมิน คิดเงินเพิ่ม </a:t>
                      </a:r>
                      <a:r>
                        <a:rPr lang="en-US" sz="1500" b="1" dirty="0">
                          <a:latin typeface="TH SarabunPSK" pitchFamily="34" charset="-34"/>
                          <a:cs typeface="TH SarabunPSK" pitchFamily="34" charset="-34"/>
                        </a:rPr>
                        <a:t>       </a:t>
                      </a:r>
                    </a:p>
                    <a:p>
                      <a:pPr algn="l"/>
                      <a:r>
                        <a:rPr lang="en-US" sz="1500" b="1" dirty="0">
                          <a:latin typeface="TH SarabunPSK" pitchFamily="34" charset="-34"/>
                          <a:cs typeface="TH SarabunPSK" pitchFamily="34" charset="-34"/>
                        </a:rPr>
                        <a:t>             </a:t>
                      </a:r>
                      <a:r>
                        <a:rPr lang="th-TH" sz="1500" b="1" dirty="0">
                          <a:latin typeface="TH SarabunPSK" pitchFamily="34" charset="-34"/>
                          <a:cs typeface="TH SarabunPSK" pitchFamily="34" charset="-34"/>
                        </a:rPr>
                        <a:t>  </a:t>
                      </a:r>
                      <a:r>
                        <a:rPr lang="en-US" sz="1500" b="1" dirty="0">
                          <a:latin typeface="TH SarabunPSK" pitchFamily="34" charset="-34"/>
                          <a:cs typeface="TH SarabunPSK" pitchFamily="34" charset="-34"/>
                        </a:rPr>
                        <a:t>2%</a:t>
                      </a:r>
                      <a:r>
                        <a:rPr lang="en-US" sz="1500" b="1" baseline="0" dirty="0">
                          <a:latin typeface="TH SarabunPSK" pitchFamily="34" charset="-34"/>
                          <a:cs typeface="TH SarabunPSK" pitchFamily="34" charset="-34"/>
                        </a:rPr>
                        <a:t> </a:t>
                      </a:r>
                      <a:r>
                        <a:rPr lang="th-TH" sz="1500" b="1" baseline="0" dirty="0">
                          <a:latin typeface="TH SarabunPSK" pitchFamily="34" charset="-34"/>
                          <a:cs typeface="TH SarabunPSK" pitchFamily="34" charset="-34"/>
                        </a:rPr>
                        <a:t>ของค่าภาษี ต่อเดือน</a:t>
                      </a:r>
                      <a:endParaRPr lang="th-TH" sz="15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T="60960" marB="6096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th-TH" sz="1500" b="1" dirty="0">
                          <a:latin typeface="TH SarabunPSK" pitchFamily="34" charset="-34"/>
                          <a:cs typeface="TH SarabunPSK" pitchFamily="34" charset="-34"/>
                        </a:rPr>
                        <a:t>     ผู้เสียภาษี  </a:t>
                      </a:r>
                      <a:r>
                        <a:rPr lang="en-US" sz="1500" b="1" dirty="0">
                          <a:latin typeface="TH SarabunPSK" pitchFamily="34" charset="-34"/>
                          <a:cs typeface="TH SarabunPSK" pitchFamily="34" charset="-34"/>
                        </a:rPr>
                        <a:t>: </a:t>
                      </a:r>
                      <a:r>
                        <a:rPr lang="th-TH" sz="1500" b="1" dirty="0">
                          <a:latin typeface="TH SarabunPSK" pitchFamily="34" charset="-34"/>
                          <a:cs typeface="TH SarabunPSK" pitchFamily="34" charset="-34"/>
                        </a:rPr>
                        <a:t>เจ้าของหรือผู้ครอบครองป้าย</a:t>
                      </a:r>
                    </a:p>
                  </a:txBody>
                  <a:tcPr marT="60960" marB="60960">
                    <a:solidFill>
                      <a:schemeClr val="accent3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5" name="สี่เหลี่ยมผืนผ้า 14"/>
          <p:cNvSpPr/>
          <p:nvPr/>
        </p:nvSpPr>
        <p:spPr>
          <a:xfrm>
            <a:off x="2227599" y="6198931"/>
            <a:ext cx="5264865" cy="481426"/>
          </a:xfrm>
          <a:prstGeom prst="rect">
            <a:avLst/>
          </a:prstGeom>
          <a:noFill/>
        </p:spPr>
        <p:txBody>
          <a:bodyPr wrap="square" lIns="95770" tIns="47885" rIns="95770" bIns="47885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th-TH" sz="2500" b="1" spc="52" dirty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ติดต่อ กองคลัง อบต.ซับพุทรา โทร 0-56713-895</a:t>
            </a:r>
          </a:p>
        </p:txBody>
      </p:sp>
      <p:sp>
        <p:nvSpPr>
          <p:cNvPr id="16" name="สี่เหลี่ยมผืนผ้า 15"/>
          <p:cNvSpPr/>
          <p:nvPr/>
        </p:nvSpPr>
        <p:spPr>
          <a:xfrm>
            <a:off x="1732722" y="-99392"/>
            <a:ext cx="5678566" cy="635314"/>
          </a:xfrm>
          <a:prstGeom prst="rect">
            <a:avLst/>
          </a:prstGeom>
          <a:noFill/>
        </p:spPr>
        <p:txBody>
          <a:bodyPr wrap="none" lIns="95770" tIns="47885" rIns="95770" bIns="47885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th-TH" sz="3500" b="1" spc="52" dirty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ประกาศ องค์การบริหารส่วนตำบลซับพุทรา</a:t>
            </a:r>
          </a:p>
        </p:txBody>
      </p:sp>
      <p:sp>
        <p:nvSpPr>
          <p:cNvPr id="17" name="สี่เหลี่ยมผืนผ้า 16"/>
          <p:cNvSpPr/>
          <p:nvPr/>
        </p:nvSpPr>
        <p:spPr>
          <a:xfrm>
            <a:off x="2157416" y="402613"/>
            <a:ext cx="4829168" cy="866147"/>
          </a:xfrm>
          <a:prstGeom prst="rect">
            <a:avLst/>
          </a:prstGeom>
          <a:noFill/>
        </p:spPr>
        <p:txBody>
          <a:bodyPr wrap="none" lIns="95770" tIns="47885" rIns="95770" bIns="47885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th-TH" sz="2500" b="1" spc="52" dirty="0">
                <a:ln w="11430"/>
                <a:solidFill>
                  <a:srgbClr val="0000FF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เรื่อง การประชาสัมพันธ์ ภาษีที่ดินและสิ่งปลูกสร้าง</a:t>
            </a:r>
          </a:p>
          <a:p>
            <a:pPr algn="ctr"/>
            <a:r>
              <a:rPr lang="th-TH" sz="2500" b="1" spc="52" dirty="0">
                <a:ln w="11430"/>
                <a:solidFill>
                  <a:srgbClr val="0000FF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และภาษีป้าย ประจำปี 2564</a:t>
            </a:r>
          </a:p>
        </p:txBody>
      </p:sp>
      <p:sp>
        <p:nvSpPr>
          <p:cNvPr id="3" name="สี่เหลี่ยมผืนผ้า 2"/>
          <p:cNvSpPr/>
          <p:nvPr/>
        </p:nvSpPr>
        <p:spPr>
          <a:xfrm>
            <a:off x="6363035" y="3820978"/>
            <a:ext cx="1029449" cy="400110"/>
          </a:xfrm>
          <a:prstGeom prst="rect">
            <a:avLst/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none" lIns="91440" tIns="45720" rIns="91440" bIns="45720">
            <a:spAutoFit/>
          </a:bodyPr>
          <a:lstStyle/>
          <a:p>
            <a:pPr algn="ctr"/>
            <a:r>
              <a:rPr lang="th-TH" sz="2000" b="1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TH SarabunIT๙" pitchFamily="34" charset="-34"/>
                <a:cs typeface="TH SarabunIT๙" pitchFamily="34" charset="-34"/>
              </a:rPr>
              <a:t>ภาษีป้าย</a:t>
            </a:r>
          </a:p>
        </p:txBody>
      </p:sp>
    </p:spTree>
    <p:extLst>
      <p:ext uri="{BB962C8B-B14F-4D97-AF65-F5344CB8AC3E}">
        <p14:creationId xmlns:p14="http://schemas.microsoft.com/office/powerpoint/2010/main" val="4256931187"/>
      </p:ext>
    </p:extLst>
  </p:cSld>
  <p:clrMapOvr>
    <a:masterClrMapping/>
  </p:clrMapOvr>
</p:sld>
</file>

<file path=ppt/theme/theme1.xml><?xml version="1.0" encoding="utf-8"?>
<a:theme xmlns:a="http://schemas.openxmlformats.org/drawingml/2006/main" name="ชุดรูปแบบของ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ชุดรูปแบบของ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899FF0029CAF47B73AC2A4B5BA4A6A" ma:contentTypeVersion="15" ma:contentTypeDescription="Create a new document." ma:contentTypeScope="" ma:versionID="84609e0516b2f3d6e2cc3e72b7fb135b">
  <xsd:schema xmlns:xsd="http://www.w3.org/2001/XMLSchema" xmlns:xs="http://www.w3.org/2001/XMLSchema" xmlns:p="http://schemas.microsoft.com/office/2006/metadata/properties" xmlns:ns2="58da9d16-961a-4be8-94e2-173986b6f1e1" xmlns:ns3="f28aa725-e51a-4d33-bde8-d65169c74309" targetNamespace="http://schemas.microsoft.com/office/2006/metadata/properties" ma:root="true" ma:fieldsID="ec6362fd5ee60af8e6fae60bf79f791f" ns2:_="" ns3:_="">
    <xsd:import namespace="58da9d16-961a-4be8-94e2-173986b6f1e1"/>
    <xsd:import namespace="f28aa725-e51a-4d33-bde8-d65169c7430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8da9d16-961a-4be8-94e2-173986b6f1e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9d1092bf-78fc-420c-8854-eabbf30f2f9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28aa725-e51a-4d33-bde8-d65169c74309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7d139e3b-a871-46a3-94a9-0ca296ed8e7c}" ma:internalName="TaxCatchAll" ma:showField="CatchAllData" ma:web="f28aa725-e51a-4d33-bde8-d65169c7430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28aa725-e51a-4d33-bde8-d65169c74309" xsi:nil="true"/>
    <lcf76f155ced4ddcb4097134ff3c332f xmlns="58da9d16-961a-4be8-94e2-173986b6f1e1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B0BF4C4C-BA16-429B-AC3A-0D1F78C9B0CE}"/>
</file>

<file path=customXml/itemProps2.xml><?xml version="1.0" encoding="utf-8"?>
<ds:datastoreItem xmlns:ds="http://schemas.openxmlformats.org/officeDocument/2006/customXml" ds:itemID="{F642BAF6-EB74-45D4-8EC8-B5208FA074C9}"/>
</file>

<file path=customXml/itemProps3.xml><?xml version="1.0" encoding="utf-8"?>
<ds:datastoreItem xmlns:ds="http://schemas.openxmlformats.org/officeDocument/2006/customXml" ds:itemID="{FF69574B-74D7-481D-94B5-A715697D6B44}"/>
</file>

<file path=docProps/app.xml><?xml version="1.0" encoding="utf-8"?>
<Properties xmlns="http://schemas.openxmlformats.org/officeDocument/2006/extended-properties" xmlns:vt="http://schemas.openxmlformats.org/officeDocument/2006/docPropsVTypes">
  <TotalTime>248</TotalTime>
  <Words>286</Words>
  <Application>Microsoft Office PowerPoint</Application>
  <PresentationFormat>นำเสนอทางหน้าจอ (4:3)</PresentationFormat>
  <Paragraphs>28</Paragraphs>
  <Slides>1</Slides>
  <Notes>1</Notes>
  <HiddenSlides>0</HiddenSlides>
  <MMClips>0</MMClips>
  <ScaleCrop>false</ScaleCrop>
  <HeadingPairs>
    <vt:vector size="6" baseType="variant">
      <vt:variant>
        <vt:lpstr>ฟอนต์ที่ถูกใช้</vt:lpstr>
      </vt:variant>
      <vt:variant>
        <vt:i4>4</vt:i4>
      </vt:variant>
      <vt:variant>
        <vt:lpstr>ธีม</vt:lpstr>
      </vt:variant>
      <vt:variant>
        <vt:i4>1</vt:i4>
      </vt:variant>
      <vt:variant>
        <vt:lpstr>ชื่อเรื่องสไลด์</vt:lpstr>
      </vt:variant>
      <vt:variant>
        <vt:i4>1</vt:i4>
      </vt:variant>
    </vt:vector>
  </HeadingPairs>
  <TitlesOfParts>
    <vt:vector size="6" baseType="lpstr">
      <vt:lpstr>Arial</vt:lpstr>
      <vt:lpstr>Calibri</vt:lpstr>
      <vt:lpstr>TH SarabunIT๙</vt:lpstr>
      <vt:lpstr>TH SarabunPSK</vt:lpstr>
      <vt:lpstr>ชุดรูปแบบของ Office</vt:lpstr>
      <vt:lpstr>งานนำเสนอ PowerPoint</vt:lpstr>
    </vt:vector>
  </TitlesOfParts>
  <Company>www.easyosteam.com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งานนำเสนอ PowerPoint</dc:title>
  <dc:creator>Mr.KKD</dc:creator>
  <cp:lastModifiedBy>Acer</cp:lastModifiedBy>
  <cp:revision>85</cp:revision>
  <dcterms:created xsi:type="dcterms:W3CDTF">2020-10-22T06:21:09Z</dcterms:created>
  <dcterms:modified xsi:type="dcterms:W3CDTF">2020-12-30T07:27:05Z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0x0101002E899FF0029CAF47B73AC2A4B5BA4A6A</vt:lpwstr>
  </property>
</Properties>
</file>